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7" r:id="rId2"/>
    <p:sldId id="269" r:id="rId3"/>
    <p:sldId id="321" r:id="rId4"/>
    <p:sldId id="338" r:id="rId5"/>
    <p:sldId id="339" r:id="rId6"/>
    <p:sldId id="336" r:id="rId7"/>
    <p:sldId id="340" r:id="rId8"/>
    <p:sldId id="335" r:id="rId9"/>
    <p:sldId id="256" r:id="rId10"/>
    <p:sldId id="258" r:id="rId11"/>
    <p:sldId id="259" r:id="rId12"/>
    <p:sldId id="260" r:id="rId13"/>
    <p:sldId id="261" r:id="rId14"/>
    <p:sldId id="262" r:id="rId15"/>
    <p:sldId id="333" r:id="rId16"/>
    <p:sldId id="334" r:id="rId17"/>
    <p:sldId id="263" r:id="rId18"/>
    <p:sldId id="264" r:id="rId19"/>
    <p:sldId id="271" r:id="rId20"/>
    <p:sldId id="272" r:id="rId21"/>
    <p:sldId id="268" r:id="rId22"/>
    <p:sldId id="265" r:id="rId23"/>
    <p:sldId id="273" r:id="rId24"/>
    <p:sldId id="274" r:id="rId25"/>
    <p:sldId id="278" r:id="rId26"/>
    <p:sldId id="275" r:id="rId27"/>
    <p:sldId id="277" r:id="rId28"/>
    <p:sldId id="276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37" r:id="rId38"/>
    <p:sldId id="326" r:id="rId39"/>
    <p:sldId id="287" r:id="rId40"/>
    <p:sldId id="288" r:id="rId41"/>
    <p:sldId id="332" r:id="rId42"/>
    <p:sldId id="289" r:id="rId43"/>
    <p:sldId id="290" r:id="rId44"/>
    <p:sldId id="322" r:id="rId45"/>
    <p:sldId id="327" r:id="rId46"/>
    <p:sldId id="291" r:id="rId47"/>
    <p:sldId id="298" r:id="rId48"/>
    <p:sldId id="320" r:id="rId49"/>
    <p:sldId id="319" r:id="rId50"/>
    <p:sldId id="324" r:id="rId51"/>
    <p:sldId id="330" r:id="rId52"/>
    <p:sldId id="292" r:id="rId53"/>
    <p:sldId id="317" r:id="rId54"/>
    <p:sldId id="318" r:id="rId55"/>
    <p:sldId id="323" r:id="rId56"/>
    <p:sldId id="299" r:id="rId57"/>
    <p:sldId id="293" r:id="rId58"/>
    <p:sldId id="341" r:id="rId59"/>
    <p:sldId id="342" r:id="rId60"/>
    <p:sldId id="294" r:id="rId61"/>
    <p:sldId id="297" r:id="rId62"/>
    <p:sldId id="295" r:id="rId63"/>
    <p:sldId id="296" r:id="rId64"/>
    <p:sldId id="301" r:id="rId65"/>
    <p:sldId id="300" r:id="rId66"/>
    <p:sldId id="302" r:id="rId67"/>
    <p:sldId id="304" r:id="rId68"/>
    <p:sldId id="303" r:id="rId69"/>
    <p:sldId id="325" r:id="rId70"/>
    <p:sldId id="305" r:id="rId71"/>
    <p:sldId id="306" r:id="rId72"/>
    <p:sldId id="328" r:id="rId73"/>
    <p:sldId id="329" r:id="rId74"/>
    <p:sldId id="331" r:id="rId75"/>
    <p:sldId id="307" r:id="rId76"/>
    <p:sldId id="309" r:id="rId77"/>
    <p:sldId id="310" r:id="rId78"/>
    <p:sldId id="311" r:id="rId79"/>
    <p:sldId id="312" r:id="rId80"/>
    <p:sldId id="314" r:id="rId81"/>
    <p:sldId id="316" r:id="rId82"/>
    <p:sldId id="308" r:id="rId83"/>
    <p:sldId id="313" r:id="rId84"/>
    <p:sldId id="315" r:id="rId8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8"/>
    <p:restoredTop sz="96512"/>
  </p:normalViewPr>
  <p:slideViewPr>
    <p:cSldViewPr snapToGrid="0" snapToObjects="1">
      <p:cViewPr varScale="1">
        <p:scale>
          <a:sx n="112" d="100"/>
          <a:sy n="112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9020-EBFB-4749-8CA2-D2369360F8A3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632F-67EA-D540-9BD7-18CAD390CC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3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632F-67EA-D540-9BD7-18CAD390CC12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dstartup.ru/db/acquisition" TargetMode="External"/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</a:t>
            </a:r>
            <a:r>
              <a:rPr lang="ru-RU" dirty="0" err="1"/>
              <a:t>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</a:rPr>
              <a:t>Фичи делать дорого: разработка, поддержка, техподдержка, усложнение системы, мощности на серверах</a:t>
            </a:r>
          </a:p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</a:t>
            </a:r>
            <a:r>
              <a:rPr lang="ru-RU" b="1" dirty="0"/>
              <a:t>прибыль</a:t>
            </a:r>
            <a:r>
              <a:rPr lang="ru-RU" dirty="0"/>
              <a:t>?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r>
              <a:rPr lang="ru-RU" dirty="0"/>
              <a:t>Сколько будет стоить </a:t>
            </a:r>
            <a:r>
              <a:rPr lang="ru-RU" b="1" dirty="0"/>
              <a:t>поддержка</a:t>
            </a:r>
            <a:r>
              <a:rPr lang="ru-RU" dirty="0"/>
              <a:t>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7672039" y="4316753"/>
            <a:ext cx="4519961" cy="25412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6241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5C1D6B-C399-E5F6-2356-A0CE2791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34657"/>
            <a:ext cx="4900476" cy="25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9047F-A6A1-9E7D-95E9-7759D2B7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AD3C6-4098-C86C-F3AA-9BB08697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906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1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buNone/>
            </a:pPr>
            <a:endParaRPr lang="ru-RU" sz="2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83299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4E1BD-3FBD-CFD8-5FE0-8700EC1A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3C2E07-C51A-53A9-D15E-6E52FE38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421085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привлечения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каналы привлечения пользователей в продукт.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добавим в объявление цену, то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2"/>
              </a:rPr>
              <a:t>конверсия в покупку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вырастет на 7%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изменим заголовок в письме рассылки, то увеличим открываемость писем на 50%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111111"/>
                </a:solidFill>
                <a:effectLst/>
                <a:latin typeface=""/>
              </a:rPr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активации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самый первый успешный пользовательский опыт.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</a:rPr>
              <a:t>Если в форме регистрации убрать одно из четырех полей, то конверсия увеличится на четверть%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удержания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Тестируем создание привычки пользоваться нашим продуктом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Если каждый раз уведомлять пользователей по </a:t>
            </a:r>
            <a:r>
              <a:rPr lang="en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email 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о том, что кто-то отметил его на фотографии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виральности.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 </a:t>
            </a:r>
            <a:r>
              <a:rPr lang="ru-RU" dirty="0">
                <a:solidFill>
                  <a:srgbClr val="212121"/>
                </a:solidFill>
                <a:latin typeface=""/>
              </a:rPr>
              <a:t>Про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3"/>
              </a:rPr>
              <a:t>привлечение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новых пользователей через существующих.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Три старых пользователя приводят 10 новых</a:t>
            </a:r>
            <a:r>
              <a:rPr lang="en-US" dirty="0">
                <a:solidFill>
                  <a:srgbClr val="212121"/>
                </a:solidFill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монетизации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то, как переводить активных пользователей в платящих.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ценности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востребованность главной ценности вашего продукта пользователями.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«Социальная сеть для собак», «Социальная сеть для мёртвых»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управленческие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/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«Или если мы начнем использовать эту платформу для управления проектами, то...»</a:t>
            </a:r>
            <a:endParaRPr lang="ru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321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1080"/>
          </a:xfrm>
        </p:spPr>
        <p:txBody>
          <a:bodyPr/>
          <a:lstStyle/>
          <a:p>
            <a:r>
              <a:rPr lang="en-US" dirty="0"/>
              <a:t>CusDev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ru-RU" dirty="0"/>
              <a:t>для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/>
              <a:t>русскоязычный создатель 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  <a:r>
              <a:rPr lang="en-US" dirty="0"/>
              <a:t>, «и</a:t>
            </a:r>
            <a:r>
              <a:rPr lang="ru-RU" dirty="0" err="1"/>
              <a:t>дея</a:t>
            </a:r>
            <a:r>
              <a:rPr lang="ru-RU" dirty="0"/>
              <a:t> стоит -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M»</a:t>
            </a:r>
            <a:endParaRPr lang="ru-RU" dirty="0"/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ChatFuel – </a:t>
            </a:r>
            <a:r>
              <a:rPr lang="ru-RU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крупнейшая платформа создания ботов для </a:t>
            </a: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Facebook Messenger</a:t>
            </a:r>
            <a:endParaRPr lang="en-US" dirty="0"/>
          </a:p>
          <a:p>
            <a:r>
              <a:rPr lang="ru-RU" dirty="0"/>
              <a:t>Есть чат с лояльными </a:t>
            </a:r>
            <a:r>
              <a:rPr lang="en-US" dirty="0"/>
              <a:t>/ </a:t>
            </a:r>
            <a:r>
              <a:rPr lang="ru-RU" dirty="0"/>
              <a:t>активными пользователями</a:t>
            </a:r>
            <a:endParaRPr lang="en-US" dirty="0"/>
          </a:p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73555"/>
            <a:ext cx="5954486" cy="12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  <a:r>
              <a:rPr lang="en-US" dirty="0"/>
              <a:t>, </a:t>
            </a:r>
            <a:r>
              <a:rPr lang="ru-RU" dirty="0"/>
              <a:t>сгенерировать продуктовые гипотезы</a:t>
            </a:r>
            <a:r>
              <a:rPr lang="en-US" dirty="0"/>
              <a:t>: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en-US" dirty="0"/>
              <a:t>A/B-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ru-RU" dirty="0"/>
              <a:t>по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 (как человек решает сейчас проблему или пользуется продуктом)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 — упрощённый вид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  <a:endParaRPr lang="en-US" dirty="0"/>
          </a:p>
          <a:p>
            <a:pPr lvl="1"/>
            <a:r>
              <a:rPr lang="ru-RU" dirty="0"/>
              <a:t>Выйти в коридор или зайти в соседний кабинет </a:t>
            </a:r>
            <a:r>
              <a:rPr lang="en-US" dirty="0"/>
              <a:t>/ </a:t>
            </a:r>
            <a:r>
              <a:rPr lang="ru-RU" dirty="0"/>
              <a:t>комнату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/>
              <a:t>Юзабилити-исследование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Все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2"/>
            <a:r>
              <a:rPr lang="ru-RU" dirty="0"/>
              <a:t>Особенно если это друзья, знакомые и родственники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 Есть ли данная проблема? (под которую делаете продукт)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 lvl="1"/>
            <a:r>
              <a:rPr lang="ru-RU" dirty="0"/>
              <a:t>Как именно они решают проблему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 </a:t>
            </a:r>
            <a:r>
              <a:rPr lang="ru-RU" dirty="0">
                <a:solidFill>
                  <a:srgbClr val="00B050"/>
                </a:solidFill>
              </a:rPr>
              <a:t>+</a:t>
            </a:r>
            <a:r>
              <a:rPr lang="ru-RU" dirty="0"/>
              <a:t>/</a:t>
            </a:r>
            <a:r>
              <a:rPr lang="ru-RU" dirty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0655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pPr lvl="1"/>
            <a:r>
              <a:rPr lang="ru-RU" dirty="0"/>
              <a:t>Клининговая компания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нас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/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1003610"/>
            <a:ext cx="11172766" cy="56973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204D"/>
                </a:solidFill>
                <a:effectLst/>
                <a:latin typeface="Montserrat" pitchFamily="2" charset="0"/>
              </a:rPr>
              <a:t>«</a:t>
            </a:r>
            <a:r>
              <a:rPr lang="ru-RU" i="0" dirty="0">
                <a:solidFill>
                  <a:srgbClr val="00204D"/>
                </a:solidFill>
                <a:effectLst/>
                <a:latin typeface="Montserrat" pitchFamily="2" charset="0"/>
              </a:rPr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dirty="0">
                <a:solidFill>
                  <a:srgbClr val="00204D"/>
                </a:solidFill>
                <a:latin typeface="Montserrat" pitchFamily="2" charset="0"/>
              </a:rPr>
              <a:t>»</a:t>
            </a:r>
            <a:endParaRPr lang="en-US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sz="3200" dirty="0"/>
            </a:br>
            <a:r>
              <a:rPr lang="ru-RU" sz="3200" dirty="0"/>
              <a:t>Чем лучше вы понимаете в продукте — тем выше ваша ценность как разработчика.</a:t>
            </a:r>
          </a:p>
          <a:p>
            <a:r>
              <a:rPr lang="ru-RU" sz="32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r>
              <a:rPr lang="ru-RU" sz="3200" dirty="0"/>
              <a:t>Продуктолог — фактически самый значимый человек в продукте и для продуктовой компании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Действия продуктолога влияют на рынок, и его продукты могут улучшать жизнь людей</a:t>
            </a:r>
          </a:p>
          <a:p>
            <a:r>
              <a:rPr lang="ru-RU" sz="3200" dirty="0"/>
              <a:t>Хорошие продукты — это в большей степени заслуга продактов, нежели разработчиков.</a:t>
            </a:r>
          </a:p>
          <a:p>
            <a:r>
              <a:rPr lang="ru-RU" sz="3200" dirty="0"/>
              <a:t>Мало рутины, всё очень быстро меняется, в т. ч. сама профессия.</a:t>
            </a:r>
          </a:p>
          <a:p>
            <a:pPr marL="0" indent="0">
              <a:buNone/>
            </a:pPr>
            <a:br>
              <a:rPr lang="ru-RU" sz="3200" dirty="0"/>
            </a:br>
            <a:r>
              <a:rPr lang="ru-RU" sz="3200" dirty="0"/>
              <a:t>Примеры сильных отечественных продуктовых команд: </a:t>
            </a:r>
            <a:r>
              <a:rPr lang="en-US" sz="3200" dirty="0"/>
              <a:t>Miro / Skyeng / Lingualeo / Ultimate Guitar</a:t>
            </a:r>
            <a:r>
              <a:rPr lang="ru-RU" sz="3200" dirty="0"/>
              <a:t> / Яндекс и т.п.</a:t>
            </a:r>
          </a:p>
          <a:p>
            <a:pPr marL="0" indent="0">
              <a:buNone/>
            </a:pPr>
            <a:r>
              <a:rPr lang="ru-RU" sz="3200" dirty="0"/>
              <a:t>Примеры из СГАУ:</a:t>
            </a:r>
          </a:p>
          <a:p>
            <a:r>
              <a:rPr lang="ru-RU" sz="3200" dirty="0"/>
              <a:t>Илья Красинский (гуру </a:t>
            </a:r>
            <a:r>
              <a:rPr lang="en-US" sz="3200" dirty="0"/>
              <a:t>product management </a:t>
            </a:r>
            <a:r>
              <a:rPr lang="ru-RU" sz="3200" dirty="0"/>
              <a:t>и </a:t>
            </a:r>
            <a:r>
              <a:rPr lang="en-US" sz="3200" dirty="0"/>
              <a:t>unit-</a:t>
            </a:r>
            <a:r>
              <a:rPr lang="ru-RU" sz="3200" dirty="0"/>
              <a:t>экономики)</a:t>
            </a:r>
          </a:p>
          <a:p>
            <a:r>
              <a:rPr lang="ru-RU" sz="3200" dirty="0"/>
              <a:t>Антон Катков (основатель и </a:t>
            </a:r>
            <a:r>
              <a:rPr lang="en-US" sz="3200" dirty="0"/>
              <a:t>product manager </a:t>
            </a:r>
            <a:r>
              <a:rPr lang="ru-RU" sz="32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/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Заплати сейчас!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путешествую с комфортом»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pPr lvl="1"/>
            <a:r>
              <a:rPr lang="ru-RU" dirty="0"/>
              <a:t>Мы делаем самый крутой в мире мессенджер /</a:t>
            </a:r>
            <a:r>
              <a:rPr lang="en-US" dirty="0"/>
              <a:t> </a:t>
            </a:r>
            <a:r>
              <a:rPr lang="ru-RU" dirty="0"/>
              <a:t>такси /</a:t>
            </a:r>
            <a:r>
              <a:rPr lang="en-US" dirty="0"/>
              <a:t> </a:t>
            </a:r>
            <a:r>
              <a:rPr lang="ru-RU" dirty="0"/>
              <a:t>велосипед!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как он их решает, факты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ru-RU" dirty="0"/>
              <a:t>Продаёте</a:t>
            </a:r>
            <a:r>
              <a:rPr lang="en-US" dirty="0"/>
              <a:t>”</a:t>
            </a:r>
            <a:r>
              <a:rPr lang="ru-RU" dirty="0"/>
              <a:t>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  <a:endParaRPr lang="en-US" dirty="0"/>
          </a:p>
          <a:p>
            <a:pPr marL="457200" lvl="1" indent="0">
              <a:buNone/>
            </a:pPr>
            <a:r>
              <a:rPr lang="ru-RU" dirty="0"/>
              <a:t>Если никто ничего не готов сделать — может быть это никому не нужно?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/>
            <a:r>
              <a:rPr lang="ru-RU" dirty="0"/>
              <a:t>Поможет сгенерировать новых лидов</a:t>
            </a:r>
          </a:p>
          <a:p>
            <a:pPr lvl="1"/>
            <a:r>
              <a:rPr lang="ru-RU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52872-DF39-2DB3-040B-7B13B60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7FA733-DCC1-42F1-4231-41C26BE4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A8514-4F85-1471-B89D-4DED6FC6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1767248"/>
            <a:ext cx="10952018" cy="4814961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Получаем новые инсайты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8" y="1516566"/>
            <a:ext cx="5049643" cy="4638095"/>
          </a:xfrm>
        </p:spPr>
        <p:txBody>
          <a:bodyPr>
            <a:normAutofit/>
          </a:bodyPr>
          <a:lstStyle/>
          <a:p>
            <a:r>
              <a:rPr lang="ru-RU" sz="2400" dirty="0"/>
              <a:t>Постоянный профессиональный рост / </a:t>
            </a:r>
            <a:r>
              <a:rPr lang="en-US" sz="2400" dirty="0"/>
              <a:t>challenge</a:t>
            </a:r>
            <a:endParaRPr lang="ru-RU" sz="2400" dirty="0"/>
          </a:p>
          <a:p>
            <a:r>
              <a:rPr lang="ru-RU" sz="2400" dirty="0"/>
              <a:t>Никогда не скучно</a:t>
            </a:r>
          </a:p>
          <a:p>
            <a:r>
              <a:rPr lang="ru-RU" sz="2400" dirty="0"/>
              <a:t>Востребованная и суперактуальная профессия</a:t>
            </a:r>
          </a:p>
          <a:p>
            <a:pPr lvl="1"/>
            <a:r>
              <a:rPr lang="ru-RU" dirty="0"/>
              <a:t>Постоянно появляются новые продукты</a:t>
            </a:r>
          </a:p>
          <a:p>
            <a:r>
              <a:rPr lang="ru-RU" sz="2400" dirty="0"/>
              <a:t>Твои действия влияют на рынок, твои продукты могут улучшить жизни людей</a:t>
            </a:r>
          </a:p>
          <a:p>
            <a:r>
              <a:rPr lang="ru-RU" sz="24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096000" y="1538868"/>
            <a:ext cx="51667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Высокооплачиваемая работа (вы ближе к деньгам, вы очень ценный игрок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Понимаете что нужно сделать, можете собрать под это команду, сделать продукт и получить профит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Карьерные перспективы, быстрый рост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Мало рутины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удалённой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Самореализация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121"/>
            <a:ext cx="10515600" cy="5351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выявить «боли» и потребности людей</a:t>
            </a:r>
            <a:r>
              <a:rPr lang="ru-RU" dirty="0"/>
              <a:t> и готовность их применять те или иные решения.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Необычная форма бутылки с вином</a:t>
            </a:r>
          </a:p>
          <a:p>
            <a:pPr lvl="1"/>
            <a:r>
              <a:rPr lang="ru-RU" dirty="0"/>
              <a:t>Держатель для телефона на электро-самокате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влияет на то:</a:t>
            </a:r>
          </a:p>
          <a:p>
            <a:r>
              <a:rPr lang="ru-RU" dirty="0"/>
              <a:t>Как формулируем вопросы, </a:t>
            </a:r>
          </a:p>
          <a:p>
            <a:r>
              <a:rPr lang="ru-RU" dirty="0"/>
              <a:t>Каким образом мы слышим ответы.</a:t>
            </a:r>
          </a:p>
          <a:p>
            <a:pPr marL="0" indent="0">
              <a:buNone/>
            </a:pPr>
            <a:r>
              <a:rPr lang="ru-RU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</a:t>
            </a:r>
            <a:r>
              <a:rPr lang="ru-RU" b="1" dirty="0"/>
              <a:t>настроен к идее нейтрально</a:t>
            </a:r>
            <a:r>
              <a:rPr lang="ru-RU" dirty="0"/>
              <a:t>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</a:t>
            </a:r>
            <a:r>
              <a:rPr lang="ru-RU" b="1" dirty="0"/>
              <a:t>разных членов команды</a:t>
            </a:r>
            <a:r>
              <a:rPr lang="ru-RU" dirty="0"/>
              <a:t>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</a:t>
            </a:r>
            <a:r>
              <a:rPr lang="ru-RU" b="1" dirty="0"/>
              <a:t>подробный гайд</a:t>
            </a:r>
            <a:r>
              <a:rPr lang="ru-RU" dirty="0"/>
              <a:t> — список тем и вопросов, которые нужно обсудить на интервью</a:t>
            </a:r>
          </a:p>
          <a:p>
            <a:r>
              <a:rPr lang="ru-RU" b="1" dirty="0"/>
              <a:t>Проводите интервью в паре</a:t>
            </a:r>
            <a:r>
              <a:rPr lang="ru-RU" dirty="0"/>
              <a:t> или привлекайте коллег к </a:t>
            </a:r>
            <a:r>
              <a:rPr lang="ru-RU" b="1" dirty="0"/>
              <a:t>прослушиванию записей интервью</a:t>
            </a:r>
            <a:r>
              <a:rPr lang="ru-RU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r>
              <a:rPr lang="ru-RU" dirty="0"/>
              <a:t>Перестали появляться новые кластеры.</a:t>
            </a:r>
          </a:p>
          <a:p>
            <a:r>
              <a:rPr lang="ru-RU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r>
              <a:rPr lang="ru-RU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</a:t>
            </a:r>
          </a:p>
          <a:p>
            <a:pPr lvl="1"/>
            <a:r>
              <a:rPr lang="ru-RU" dirty="0"/>
              <a:t>Наблюдаем из соседней комнаты</a:t>
            </a:r>
          </a:p>
          <a:p>
            <a:pPr lvl="1"/>
            <a:r>
              <a:rPr lang="ru-RU" dirty="0"/>
              <a:t>Специальный софт: транслируем экран пользователя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Яндекс.Навигаторе</a:t>
            </a:r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r>
              <a:rPr lang="ru-RU" dirty="0"/>
              <a:t> — пример из жизни</a:t>
            </a:r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эксперимента, не подсказываем и не проявляем эмоций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</a:t>
            </a:r>
            <a:r>
              <a:rPr lang="ru-RU" b="1" dirty="0"/>
              <a:t>на прототипах</a:t>
            </a:r>
            <a:r>
              <a:rPr lang="ru-RU" dirty="0"/>
              <a:t>, но и с </a:t>
            </a:r>
            <a:r>
              <a:rPr lang="ru-RU" b="1" dirty="0"/>
              <a:t>работающими сервисами</a:t>
            </a:r>
            <a:r>
              <a:rPr lang="ru-RU" dirty="0"/>
              <a:t>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</a:t>
            </a:r>
          </a:p>
          <a:p>
            <a:pPr lvl="1"/>
            <a:r>
              <a:rPr lang="ru-RU" dirty="0"/>
              <a:t>Особенно полезно, если менеджер продуктов выступит </a:t>
            </a:r>
            <a:r>
              <a:rPr lang="ru-RU" b="1" dirty="0"/>
              <a:t>модератором</a:t>
            </a:r>
            <a:r>
              <a:rPr lang="ru-RU" dirty="0"/>
              <a:t> (или как минимум </a:t>
            </a:r>
            <a:r>
              <a:rPr lang="ru-RU" b="1" dirty="0"/>
              <a:t>наблюдателем</a:t>
            </a:r>
            <a:r>
              <a:rPr lang="ru-RU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Так мы сможем увидеть их </a:t>
            </a:r>
            <a:r>
              <a:rPr lang="ru-RU" b="1" dirty="0"/>
              <a:t>сильные и слабые стороны</a:t>
            </a:r>
            <a:r>
              <a:rPr lang="ru-RU" dirty="0"/>
              <a:t>, выбрать для своего продукта самые </a:t>
            </a:r>
            <a:r>
              <a:rPr lang="ru-RU" b="1" dirty="0"/>
              <a:t>удачные решения</a:t>
            </a:r>
            <a:r>
              <a:rPr lang="ru-RU" dirty="0"/>
              <a:t> или </a:t>
            </a:r>
            <a:r>
              <a:rPr lang="ru-RU" b="1" dirty="0"/>
              <a:t>отбросить</a:t>
            </a:r>
            <a:r>
              <a:rPr lang="ru-RU" dirty="0"/>
              <a:t> заведомо </a:t>
            </a:r>
            <a:r>
              <a:rPr lang="ru-RU" b="1" dirty="0"/>
              <a:t>неудобные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</a:t>
            </a:r>
            <a:r>
              <a:rPr lang="ru-RU" b="1" dirty="0"/>
              <a:t>естественно</a:t>
            </a:r>
            <a:r>
              <a:rPr lang="ru-RU" dirty="0"/>
              <a:t> для пользователей </a:t>
            </a:r>
            <a:r>
              <a:rPr lang="ru-RU" b="1" dirty="0"/>
              <a:t>выполняются</a:t>
            </a:r>
            <a:r>
              <a:rPr lang="ru-RU" dirty="0"/>
              <a:t> отдельные </a:t>
            </a:r>
            <a:r>
              <a:rPr lang="ru-RU" b="1" dirty="0"/>
              <a:t>сценарии</a:t>
            </a:r>
            <a:r>
              <a:rPr lang="ru-RU" dirty="0"/>
              <a:t>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</a:t>
            </a:r>
            <a:r>
              <a:rPr lang="ru-RU" b="1" dirty="0"/>
              <a:t>тексты</a:t>
            </a:r>
            <a:endParaRPr lang="en-US" b="1" dirty="0"/>
          </a:p>
          <a:p>
            <a:r>
              <a:rPr lang="ru-RU" dirty="0"/>
              <a:t>можно даже оценить удобство конкретного </a:t>
            </a:r>
            <a:r>
              <a:rPr lang="ru-RU" b="1" dirty="0"/>
              <a:t>интерфейсного элемента</a:t>
            </a:r>
            <a:r>
              <a:rPr lang="ru-RU" dirty="0"/>
              <a:t>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en-US" dirty="0"/>
              <a:t>usability-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UX-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Invision,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/>
              <a:t>UXcrowd, Maze, Loop11, </a:t>
            </a:r>
            <a:r>
              <a:rPr lang="ru-RU" dirty="0"/>
              <a:t>Фабуза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9502E-397F-1D25-D995-4580850E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173"/>
          </a:xfrm>
        </p:spPr>
        <p:txBody>
          <a:bodyPr/>
          <a:lstStyle/>
          <a:p>
            <a:r>
              <a:rPr lang="ru-RU" dirty="0"/>
              <a:t>Сложности профессии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AA24B-076A-1BE7-B683-AFC5B804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322"/>
            <a:ext cx="10515600" cy="4604641"/>
          </a:xfrm>
        </p:spPr>
        <p:txBody>
          <a:bodyPr/>
          <a:lstStyle/>
          <a:p>
            <a:r>
              <a:rPr lang="ru-RU" dirty="0"/>
              <a:t>Высокий уровень ответственности</a:t>
            </a:r>
          </a:p>
          <a:p>
            <a:r>
              <a:rPr lang="ru-RU" dirty="0"/>
              <a:t>Много коммуникаций</a:t>
            </a:r>
          </a:p>
          <a:p>
            <a:pPr lvl="1"/>
            <a:r>
              <a:rPr lang="ru-RU" dirty="0"/>
              <a:t>С руководством, командой, пользователями и т.п.</a:t>
            </a:r>
          </a:p>
          <a:p>
            <a:r>
              <a:rPr lang="ru-RU" dirty="0"/>
              <a:t>Риск эмоционального выгорания</a:t>
            </a:r>
          </a:p>
          <a:p>
            <a:r>
              <a:rPr lang="ru-RU" dirty="0"/>
              <a:t>Высокие требования к проф. </a:t>
            </a:r>
            <a:r>
              <a:rPr lang="ru-RU"/>
              <a:t>навыкам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73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50277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</a:t>
            </a:r>
            <a:r>
              <a:rPr lang="ru-RU" b="1" dirty="0"/>
              <a:t>помогает создать во время сессии тестирования опыт, приближенный к реальному</a:t>
            </a:r>
            <a:r>
              <a:rPr lang="ru-RU" dirty="0"/>
              <a:t>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А также:</a:t>
            </a:r>
          </a:p>
          <a:p>
            <a:pPr>
              <a:spcBef>
                <a:spcPts val="0"/>
              </a:spcBef>
            </a:pPr>
            <a:r>
              <a:rPr lang="ru-RU" b="1" dirty="0"/>
              <a:t>наблюдает</a:t>
            </a:r>
            <a:r>
              <a:rPr lang="ru-RU" dirty="0"/>
              <a:t>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</a:t>
            </a:r>
            <a:r>
              <a:rPr lang="ru-RU" b="1" dirty="0"/>
              <a:t>уточняющие вопросы</a:t>
            </a:r>
            <a:r>
              <a:rPr lang="ru-RU" dirty="0"/>
              <a:t>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</a:t>
            </a:r>
            <a:r>
              <a:rPr lang="ru-RU" b="1" dirty="0"/>
              <a:t>обсуждение</a:t>
            </a:r>
            <a:r>
              <a:rPr lang="ru-RU" dirty="0"/>
              <a:t> полученного </a:t>
            </a:r>
            <a:r>
              <a:rPr lang="ru-RU" b="1" dirty="0"/>
              <a:t>опыта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Присутствие модератора </a:t>
            </a:r>
            <a:r>
              <a:rPr lang="ru-RU" b="1" dirty="0"/>
              <a:t>влияет на поведение респондентов</a:t>
            </a:r>
            <a:r>
              <a:rPr lang="ru-RU" dirty="0"/>
              <a:t>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</a:t>
            </a:r>
            <a:r>
              <a:rPr lang="ru-RU" b="1" dirty="0"/>
              <a:t>грубые прототипы тестируют с модератором</a:t>
            </a:r>
            <a:r>
              <a:rPr lang="ru-RU" dirty="0"/>
              <a:t>, чтобы выявить «логические ошибки» в продукте как можно раньше.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b="1" dirty="0"/>
              <a:t>тестирование детальных прототипов </a:t>
            </a:r>
            <a:r>
              <a:rPr lang="ru-RU" dirty="0"/>
              <a:t>помогает наблюдать более глубокое взаимодействие и оценивать собственно </a:t>
            </a:r>
            <a:r>
              <a:rPr lang="ru-RU" b="1" dirty="0"/>
              <a:t>«юзабилити» продукта</a:t>
            </a:r>
            <a:r>
              <a:rPr lang="ru-RU" dirty="0"/>
              <a:t>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b="1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продакт-менеджер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</a:t>
            </a:r>
            <a:r>
              <a:rPr lang="ru-RU" b="1" dirty="0"/>
              <a:t>удешевить</a:t>
            </a:r>
            <a:r>
              <a:rPr lang="ru-RU" dirty="0"/>
              <a:t>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У одного человека каких-то мыслей может не возникнуть, но они могут </a:t>
            </a:r>
            <a:r>
              <a:rPr lang="ru-RU" b="1" dirty="0"/>
              <a:t>всплыть в дискуссии</a:t>
            </a:r>
          </a:p>
          <a:p>
            <a:r>
              <a:rPr lang="ru-RU" dirty="0"/>
              <a:t>Недостаток: </a:t>
            </a:r>
            <a:r>
              <a:rPr lang="ru-RU" b="1" dirty="0"/>
              <a:t>групповая динамика</a:t>
            </a:r>
            <a:r>
              <a:rPr lang="ru-RU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/>
            <a:r>
              <a:rPr lang="ru-RU" dirty="0"/>
              <a:t>Влияние участников фокус-группы друг на друга расценивается как негативный и даже опасный момент</a:t>
            </a:r>
          </a:p>
          <a:p>
            <a:pPr lvl="1"/>
            <a:r>
              <a:rPr lang="ru-RU" dirty="0"/>
              <a:t>Но в этом влиянии есть и сильная сторона: в группе люди больше склонны делиться мнениями, чем в строгой обстановке тет-а-тет на интервью.</a:t>
            </a:r>
          </a:p>
          <a:p>
            <a:pPr lvl="1"/>
            <a:r>
              <a:rPr lang="ru-RU" dirty="0"/>
              <a:t>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198621"/>
            <a:ext cx="5923577" cy="798656"/>
          </a:xfrm>
        </p:spPr>
        <p:txBody>
          <a:bodyPr/>
          <a:lstStyle/>
          <a:p>
            <a:r>
              <a:rPr lang="ru-RU" b="1" dirty="0"/>
              <a:t>Полевые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997278"/>
            <a:ext cx="11543792" cy="5715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chemeClr val="accent1"/>
                </a:solidFill>
              </a:rPr>
              <a:t>Тип:</a:t>
            </a:r>
            <a:r>
              <a:rPr lang="ru-RU" sz="16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1600" b="1" dirty="0"/>
              <a:t>Этнографическое исследование</a:t>
            </a:r>
            <a:r>
              <a:rPr lang="ru-RU" sz="1600" dirty="0"/>
              <a:t>, </a:t>
            </a:r>
            <a:r>
              <a:rPr lang="ru-RU" sz="1600" b="1" dirty="0"/>
              <a:t>полевое исследование</a:t>
            </a:r>
            <a:r>
              <a:rPr lang="ru-RU" sz="1600" dirty="0"/>
              <a:t> (или наблюдение),</a:t>
            </a:r>
            <a:br>
              <a:rPr lang="ru-RU" sz="1600" dirty="0"/>
            </a:br>
            <a:r>
              <a:rPr lang="ru-RU" sz="1600" b="1" dirty="0"/>
              <a:t>контекстное исследование</a:t>
            </a:r>
            <a:r>
              <a:rPr lang="en-US" sz="1600" b="1" dirty="0"/>
              <a:t>, </a:t>
            </a:r>
            <a:r>
              <a:rPr lang="ru-RU" sz="1600" b="1" dirty="0"/>
              <a:t>включённое исследование</a:t>
            </a:r>
            <a:r>
              <a:rPr lang="ru-RU" sz="1600" dirty="0"/>
              <a:t>.</a:t>
            </a:r>
          </a:p>
          <a:p>
            <a:pPr marL="0" indent="0">
              <a:buNone/>
            </a:pPr>
            <a:r>
              <a:rPr lang="ru-RU" sz="1600" u="sng" dirty="0"/>
              <a:t>Наблюдение за поведением людей в «естественной среде обитания»</a:t>
            </a:r>
            <a:r>
              <a:rPr lang="ru-RU" sz="1600" dirty="0"/>
              <a:t>. </a:t>
            </a:r>
          </a:p>
          <a:p>
            <a:pPr marL="0" indent="0">
              <a:buNone/>
            </a:pPr>
            <a:r>
              <a:rPr lang="ru-RU" sz="16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buNone/>
            </a:pPr>
            <a:r>
              <a:rPr lang="ru-RU" sz="1600" dirty="0"/>
              <a:t>Наблюдаем: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1600" dirty="0"/>
          </a:p>
          <a:p>
            <a:pPr marL="0" indent="0">
              <a:buNone/>
            </a:pPr>
            <a:r>
              <a:rPr lang="ru-RU" sz="1600" dirty="0"/>
              <a:t>Преимущества в сравнении с интервью: </a:t>
            </a:r>
            <a:r>
              <a:rPr lang="ru-RU" sz="1600" b="1" dirty="0"/>
              <a:t>человек может действовать «на автомате»</a:t>
            </a:r>
            <a:r>
              <a:rPr lang="ru-RU" sz="1600" dirty="0"/>
              <a:t>, а элементы обстановки могут быть настолько привычными, что он просто </a:t>
            </a:r>
            <a:r>
              <a:rPr lang="ru-RU" sz="1600" b="1" dirty="0"/>
              <a:t>не сможет их отрефлексировать</a:t>
            </a:r>
            <a:r>
              <a:rPr lang="ru-RU" sz="1600" dirty="0"/>
              <a:t> и рассказать интервьюеру, даже если очень постарается.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повар на кухне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оленевод крайнего севера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Наблюдение может быть: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скрытым</a:t>
            </a:r>
            <a:r>
              <a:rPr lang="ru-RU" sz="1600" dirty="0"/>
              <a:t> (участники не знают о наблюдателе, он остается в стороне и не включается в ситуацию взаимодействия),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открытым</a:t>
            </a:r>
            <a:r>
              <a:rPr lang="ru-RU" sz="1600" dirty="0"/>
              <a:t> (участники знают, что за ними наблюдают, но могут не знать истинных целей и гипотез исследования).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Пример с Додо-Пицца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  <a:br>
              <a:rPr lang="ru-RU" dirty="0"/>
            </a:br>
            <a:r>
              <a:rPr lang="ru-RU" dirty="0"/>
              <a:t>через чат лояльных пользователей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Числа (усредняем, строим распределения)</a:t>
            </a:r>
          </a:p>
          <a:p>
            <a:pPr lvl="1"/>
            <a:r>
              <a:rPr lang="ru-RU" dirty="0"/>
              <a:t>Рейтинги (ранжируем варианты)</a:t>
            </a:r>
          </a:p>
          <a:p>
            <a:pPr lvl="1"/>
            <a:r>
              <a:rPr lang="ru-RU" dirty="0"/>
              <a:t>Выбор из опций: Какие варианты для выбора наиболее актуальны</a:t>
            </a:r>
          </a:p>
          <a:p>
            <a:pPr lvl="1"/>
            <a:r>
              <a:rPr lang="ru-RU" dirty="0"/>
              <a:t>Текст: 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Методы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09" y="4548666"/>
            <a:ext cx="2050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Онлайн-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208" y="4501041"/>
            <a:ext cx="206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Arial"/>
                <a:cs typeface="Arial"/>
              </a:rPr>
              <a:t>Личные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61" y="4501041"/>
            <a:ext cx="1638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1800" b="1" spc="85" dirty="0">
                <a:latin typeface="Arial"/>
                <a:cs typeface="Arial"/>
              </a:rPr>
              <a:t>Телефонные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7" y="560347"/>
            <a:ext cx="40843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Мы</a:t>
            </a:r>
            <a:r>
              <a:rPr spc="50" dirty="0"/>
              <a:t> </a:t>
            </a:r>
            <a:r>
              <a:rPr spc="370" dirty="0"/>
              <a:t>не</a:t>
            </a:r>
            <a:r>
              <a:rPr spc="55" dirty="0"/>
              <a:t> </a:t>
            </a:r>
            <a:r>
              <a:rPr spc="395" dirty="0"/>
              <a:t>можем </a:t>
            </a:r>
            <a:r>
              <a:rPr spc="235" dirty="0"/>
              <a:t>опросить</a:t>
            </a:r>
            <a:r>
              <a:rPr spc="50" dirty="0"/>
              <a:t> </a:t>
            </a:r>
            <a:r>
              <a:rPr spc="170" dirty="0"/>
              <a:t>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9791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solidFill>
                  <a:srgbClr val="0034EC"/>
                </a:solidFill>
                <a:latin typeface="Arial"/>
                <a:cs typeface="Arial"/>
              </a:rPr>
              <a:t>Генеральная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7683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Выборочная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000" dirty="0"/>
              <a:t>Ответственны за общий результат</a:t>
            </a:r>
          </a:p>
          <a:p>
            <a:r>
              <a:rPr lang="ru-RU" sz="2000" dirty="0"/>
              <a:t>За продуктовые метрики</a:t>
            </a:r>
          </a:p>
          <a:p>
            <a:r>
              <a:rPr lang="ru-RU" sz="2000" dirty="0"/>
              <a:t>За прибыль</a:t>
            </a:r>
          </a:p>
          <a:p>
            <a:r>
              <a:rPr lang="ru-RU" sz="2000" dirty="0"/>
              <a:t>За 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dirty="0"/>
              <a:t>.</a:t>
            </a:r>
          </a:p>
          <a:p>
            <a:r>
              <a:rPr lang="ru-RU" dirty="0"/>
              <a:t>Позволяет минимальными усилиями собрать информацию, чтобы:</a:t>
            </a:r>
          </a:p>
          <a:p>
            <a:pPr lvl="1"/>
            <a:r>
              <a:rPr lang="ru-RU" dirty="0"/>
              <a:t>доработать продукт в соответствии с запросами целевой аудитории</a:t>
            </a:r>
          </a:p>
          <a:p>
            <a:pPr lvl="1"/>
            <a:r>
              <a:rPr lang="ru-RU" dirty="0"/>
              <a:t>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000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ru-RU" dirty="0"/>
              <a:t>По хорошему должны быть какие-то логи (лог </a:t>
            </a:r>
            <a:r>
              <a:rPr lang="en-US" dirty="0"/>
              <a:t>http-</a:t>
            </a:r>
            <a:r>
              <a:rPr lang="ru-RU" dirty="0"/>
              <a:t>запросов</a:t>
            </a:r>
            <a:r>
              <a:rPr lang="en-US" dirty="0"/>
              <a:t>, </a:t>
            </a:r>
            <a:r>
              <a:rPr lang="ru-RU" dirty="0"/>
              <a:t>лог действий в приложении: кто куда перешёл и что кликнул).</a:t>
            </a:r>
          </a:p>
          <a:p>
            <a:r>
              <a:rPr lang="ru-RU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</a:t>
            </a:r>
          </a:p>
          <a:p>
            <a:pPr lvl="1"/>
            <a:r>
              <a:rPr lang="ru-RU" dirty="0"/>
              <a:t>пользователи попадают в какой-то раздел странным и окольным путём</a:t>
            </a:r>
          </a:p>
          <a:p>
            <a:pPr lvl="2"/>
            <a:r>
              <a:rPr lang="ru-RU" dirty="0"/>
              <a:t>История операций в приложении банка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</a:t>
            </a:r>
          </a:p>
          <a:p>
            <a:pPr lvl="1"/>
            <a:r>
              <a:rPr lang="ru-RU" dirty="0"/>
              <a:t>На стрелки с подсказками куда повернуть в Яндекс-Навигаторе мало кто смотрит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Что тестируем:</a:t>
            </a:r>
          </a:p>
          <a:p>
            <a:pPr lvl="1"/>
            <a:r>
              <a:rPr lang="ru-RU" dirty="0"/>
              <a:t>Варианты интерфейса / сайта / </a:t>
            </a:r>
            <a:r>
              <a:rPr lang="ru-RU" dirty="0" err="1"/>
              <a:t>лендинга</a:t>
            </a:r>
            <a:endParaRPr lang="ru-RU" dirty="0"/>
          </a:p>
          <a:p>
            <a:pPr lvl="1"/>
            <a:r>
              <a:rPr lang="ru-RU" dirty="0"/>
              <a:t>Вариант экрана /</a:t>
            </a:r>
            <a:r>
              <a:rPr lang="en-US" dirty="0"/>
              <a:t> web-</a:t>
            </a:r>
            <a:r>
              <a:rPr lang="ru-RU" dirty="0"/>
              <a:t>страницы </a:t>
            </a:r>
            <a:r>
              <a:rPr lang="en-US" dirty="0"/>
              <a:t>/ </a:t>
            </a:r>
            <a:r>
              <a:rPr lang="ru-RU" dirty="0"/>
              <a:t>страницы приложения</a:t>
            </a:r>
          </a:p>
          <a:p>
            <a:pPr lvl="1"/>
            <a:r>
              <a:rPr lang="ru-RU" dirty="0"/>
              <a:t>Варианты элемента интерфейса / баннера / картинки / кнопки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 lvl="1"/>
            <a:r>
              <a:rPr lang="ru-RU" dirty="0"/>
              <a:t>Можно тестировать сразу несколько вариантов.</a:t>
            </a:r>
          </a:p>
          <a:p>
            <a:r>
              <a:rPr lang="ru-RU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</a:t>
            </a:r>
          </a:p>
          <a:p>
            <a:pPr lvl="1"/>
            <a:r>
              <a:rPr lang="ru-RU" dirty="0"/>
              <a:t>История про дизайнера из </a:t>
            </a:r>
            <a:r>
              <a:rPr lang="en-US" dirty="0"/>
              <a:t>Google</a:t>
            </a:r>
            <a:endParaRPr lang="ru-RU" dirty="0"/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</a:t>
            </a:r>
            <a:r>
              <a:rPr lang="ru-RU" b="1" dirty="0"/>
              <a:t>объективность</a:t>
            </a:r>
            <a:r>
              <a:rPr lang="ru-RU" dirty="0"/>
              <a:t>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</a:t>
            </a:r>
            <a:r>
              <a:rPr lang="ru-RU" b="1" dirty="0"/>
              <a:t>Почему</a:t>
            </a:r>
            <a:r>
              <a:rPr lang="ru-RU" dirty="0"/>
              <a:t>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471602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Построение продукта</a:t>
            </a:r>
          </a:p>
          <a:p>
            <a:pPr lvl="1"/>
            <a:r>
              <a:rPr lang="ru-RU" dirty="0"/>
              <a:t>Как сделать продукт, который будет востребован и интересен?</a:t>
            </a:r>
          </a:p>
          <a:p>
            <a:r>
              <a:rPr lang="ru-RU" dirty="0"/>
              <a:t>Монетизация</a:t>
            </a:r>
          </a:p>
          <a:p>
            <a:pPr lvl="1"/>
            <a:r>
              <a:rPr lang="ru-RU" dirty="0"/>
              <a:t>Как на этом всём заработать?</a:t>
            </a:r>
          </a:p>
          <a:p>
            <a:r>
              <a:rPr lang="ru-RU" dirty="0"/>
              <a:t>Процессы</a:t>
            </a:r>
          </a:p>
          <a:p>
            <a:pPr lvl="1"/>
            <a:r>
              <a:rPr lang="ru-RU" dirty="0"/>
              <a:t>Процесс общения с пользователями</a:t>
            </a:r>
          </a:p>
          <a:p>
            <a:pPr lvl="1"/>
            <a:r>
              <a:rPr lang="ru-RU" dirty="0"/>
              <a:t>Процесс работы с командой разработки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ru-RU" sz="3200" dirty="0"/>
              <a:t>Куда мы движемся?)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2000" dirty="0"/>
              <a:t>и его целью является увеличение прибыли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 языка (</a:t>
            </a:r>
            <a:r>
              <a:rPr lang="en-US" dirty="0"/>
              <a:t>word2vec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en-US" dirty="0"/>
              <a:t>Google Analytics, </a:t>
            </a:r>
            <a:r>
              <a:rPr lang="ru-RU" dirty="0" err="1"/>
              <a:t>Яндекс.Метрика</a:t>
            </a:r>
            <a:endParaRPr lang="en-US" dirty="0"/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</a:t>
            </a:r>
            <a:br>
              <a:rPr lang="ru-RU" dirty="0"/>
            </a:br>
            <a:r>
              <a:rPr lang="ru-RU" dirty="0"/>
              <a:t>Еще сложнее посчитать, оправдывают ли результаты исследований потраченные на них ресурсы.</a:t>
            </a:r>
            <a:br>
              <a:rPr lang="ru-RU" dirty="0"/>
            </a:br>
            <a:r>
              <a:rPr lang="ru-RU" dirty="0"/>
              <a:t>Когда можно считать, что исследование удалось?</a:t>
            </a:r>
          </a:p>
          <a:p>
            <a:r>
              <a:rPr lang="ru-RU" b="1" dirty="0"/>
              <a:t>Есть инсайты</a:t>
            </a:r>
            <a:r>
              <a:rPr lang="ru-RU" dirty="0"/>
              <a:t>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</a:t>
            </a:r>
            <a:r>
              <a:rPr lang="ru-RU" b="1" dirty="0"/>
              <a:t>получили ответы на все вопросы</a:t>
            </a:r>
            <a:r>
              <a:rPr lang="ru-RU" dirty="0"/>
              <a:t>, которые стояли в качестве задач исследования, </a:t>
            </a:r>
            <a:r>
              <a:rPr lang="ru-RU" b="1" dirty="0"/>
              <a:t>подтвердили или опровергли все гипотезы</a:t>
            </a:r>
            <a:r>
              <a:rPr lang="ru-RU" dirty="0"/>
              <a:t>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</a:t>
            </a:r>
            <a:r>
              <a:rPr lang="ru-RU" b="1" dirty="0"/>
              <a:t>список рекомендаций</a:t>
            </a:r>
            <a:r>
              <a:rPr lang="ru-RU" dirty="0"/>
              <a:t>, то есть </a:t>
            </a:r>
            <a:r>
              <a:rPr lang="ru-RU" b="1" dirty="0"/>
              <a:t>конкретных действий по улучшению продукта</a:t>
            </a:r>
            <a:r>
              <a:rPr lang="ru-RU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</a:t>
            </a:r>
            <a:r>
              <a:rPr lang="ru-RU" b="1" dirty="0"/>
              <a:t>дать продуктовой команде рабочие выводы и рекомендации</a:t>
            </a:r>
            <a:r>
              <a:rPr lang="ru-RU" dirty="0"/>
              <a:t>, а не бесполезный манускрипт.</a:t>
            </a:r>
          </a:p>
          <a:p>
            <a:pPr marL="0" indent="0">
              <a:buNone/>
            </a:pPr>
            <a:r>
              <a:rPr lang="ru-RU" dirty="0"/>
              <a:t>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«Если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команд.»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324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0320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основе — другие виды исследования (качественные, количественные)</a:t>
            </a:r>
          </a:p>
          <a:p>
            <a:pPr marL="0" indent="0">
              <a:buNone/>
            </a:pPr>
            <a:r>
              <a:rPr lang="en-US" dirty="0"/>
              <a:t>CJM (Customer Journey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48945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  <a:p>
            <a:pPr marL="0" indent="0">
              <a:buNone/>
            </a:pPr>
            <a:r>
              <a:rPr lang="ru-RU" dirty="0"/>
              <a:t>Исследуем:</a:t>
            </a:r>
          </a:p>
          <a:p>
            <a:r>
              <a:rPr lang="ru-RU" dirty="0"/>
              <a:t>Свой продукт</a:t>
            </a:r>
          </a:p>
          <a:p>
            <a:r>
              <a:rPr lang="ru-RU" dirty="0"/>
              <a:t>Продукты конкурентов</a:t>
            </a:r>
          </a:p>
          <a:p>
            <a:r>
              <a:rPr lang="ru-RU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159728"/>
            <a:ext cx="5319132" cy="5500415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работы фичей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Конверт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br>
              <a:rPr lang="ru-RU" i="0" dirty="0">
                <a:solidFill>
                  <a:srgbClr val="77777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192752" y="1159727"/>
            <a:ext cx="5319132" cy="5500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стекхолдерами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br>
              <a:rPr lang="ru-RU" dirty="0">
                <a:solidFill>
                  <a:srgbClr val="777777"/>
                </a:solidFill>
                <a:latin typeface="Roboto" panose="02000000000000000000" pitchFamily="2" charset="0"/>
              </a:rPr>
            </a:b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с</a:t>
            </a:r>
            <a:r>
              <a:rPr lang="en-US" dirty="0" err="1"/>
              <a:t>т</a:t>
            </a:r>
            <a:r>
              <a:rPr lang="ru-RU" dirty="0" err="1"/>
              <a:t>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 как улучшить данный шаг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en-US" sz="3600" dirty="0"/>
              <a:t>Product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87463</TotalTime>
  <Words>7032</Words>
  <Application>Microsoft Macintosh PowerPoint</Application>
  <PresentationFormat>Широкоэкранный</PresentationFormat>
  <Paragraphs>679</Paragraphs>
  <Slides>84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84</vt:i4>
      </vt:variant>
    </vt:vector>
  </HeadingPairs>
  <TitlesOfParts>
    <vt:vector size="92" baseType="lpstr">
      <vt:lpstr>Arial</vt:lpstr>
      <vt:lpstr>Arial</vt:lpstr>
      <vt:lpstr>Calibri</vt:lpstr>
      <vt:lpstr>Calibri Light</vt:lpstr>
      <vt:lpstr>Montserrat</vt:lpstr>
      <vt:lpstr>PT Sans</vt:lpstr>
      <vt:lpstr>Roboto</vt:lpstr>
      <vt:lpstr>Тема Office</vt:lpstr>
      <vt:lpstr>Product management</vt:lpstr>
      <vt:lpstr>Презентация PowerPoint</vt:lpstr>
      <vt:lpstr>Управление продуктом — это круто</vt:lpstr>
      <vt:lpstr>Почему продактом быть круто?</vt:lpstr>
      <vt:lpstr>Сложности профессии</vt:lpstr>
      <vt:lpstr>Кто такой Product Manager</vt:lpstr>
      <vt:lpstr>За что отвечает продакт-менеджер?</vt:lpstr>
      <vt:lpstr>Навыки Product Manager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Продуктовые гипотезы</vt:lpstr>
      <vt:lpstr>Виды продуктовых гипотез</vt:lpstr>
      <vt:lpstr>CusDev — просто и это важно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 / 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Книги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Полевые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Методы</vt:lpstr>
      <vt:lpstr>Мы не можем опросить всех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Eye Tracking</vt:lpstr>
      <vt:lpstr>Смешанные исследования: Eye-tracking</vt:lpstr>
      <vt:lpstr>Количественные исследования</vt:lpstr>
      <vt:lpstr>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Презентация PowerPoint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89</cp:revision>
  <dcterms:created xsi:type="dcterms:W3CDTF">2022-01-31T16:00:16Z</dcterms:created>
  <dcterms:modified xsi:type="dcterms:W3CDTF">2023-03-16T10:57:35Z</dcterms:modified>
</cp:coreProperties>
</file>